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58"/>
  </p:notesMasterIdLst>
  <p:sldIdLst>
    <p:sldId id="257" r:id="rId2"/>
    <p:sldId id="295" r:id="rId3"/>
    <p:sldId id="258" r:id="rId4"/>
    <p:sldId id="259" r:id="rId5"/>
    <p:sldId id="260" r:id="rId6"/>
    <p:sldId id="26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279" r:id="rId22"/>
    <p:sldId id="280" r:id="rId23"/>
    <p:sldId id="281" r:id="rId24"/>
    <p:sldId id="299" r:id="rId25"/>
    <p:sldId id="324" r:id="rId26"/>
    <p:sldId id="325" r:id="rId27"/>
    <p:sldId id="326" r:id="rId28"/>
    <p:sldId id="327" r:id="rId29"/>
    <p:sldId id="322" r:id="rId30"/>
    <p:sldId id="283" r:id="rId31"/>
    <p:sldId id="284" r:id="rId32"/>
    <p:sldId id="285" r:id="rId33"/>
    <p:sldId id="323" r:id="rId34"/>
    <p:sldId id="297" r:id="rId35"/>
    <p:sldId id="298" r:id="rId36"/>
    <p:sldId id="292" r:id="rId37"/>
    <p:sldId id="300" r:id="rId38"/>
    <p:sldId id="301" r:id="rId39"/>
    <p:sldId id="293" r:id="rId40"/>
    <p:sldId id="294" r:id="rId41"/>
    <p:sldId id="305" r:id="rId42"/>
    <p:sldId id="314" r:id="rId43"/>
    <p:sldId id="307" r:id="rId44"/>
    <p:sldId id="312" r:id="rId45"/>
    <p:sldId id="308" r:id="rId46"/>
    <p:sldId id="306" r:id="rId47"/>
    <p:sldId id="309" r:id="rId48"/>
    <p:sldId id="311" r:id="rId49"/>
    <p:sldId id="313" r:id="rId50"/>
    <p:sldId id="315" r:id="rId51"/>
    <p:sldId id="316" r:id="rId52"/>
    <p:sldId id="317" r:id="rId53"/>
    <p:sldId id="318" r:id="rId54"/>
    <p:sldId id="320" r:id="rId55"/>
    <p:sldId id="310" r:id="rId56"/>
    <p:sldId id="30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59"/>
            <p14:sldId id="260"/>
            <p14:sldId id="261"/>
            <p14:sldId id="262"/>
            <p14:sldId id="264"/>
            <p14:sldId id="278"/>
            <p14:sldId id="296"/>
            <p14:sldId id="267"/>
            <p14:sldId id="269"/>
            <p14:sldId id="270"/>
            <p14:sldId id="271"/>
            <p14:sldId id="272"/>
            <p14:sldId id="273"/>
            <p14:sldId id="274"/>
            <p14:sldId id="275"/>
            <p14:sldId id="276"/>
            <p14:sldId id="304"/>
          </p14:sldIdLst>
        </p14:section>
        <p14:section name="Interior mutability" id="{3D740A71-2067-DE49-A820-63C83D6D9319}">
          <p14:sldIdLst>
            <p14:sldId id="279"/>
            <p14:sldId id="280"/>
            <p14:sldId id="281"/>
            <p14:sldId id="299"/>
            <p14:sldId id="324"/>
            <p14:sldId id="325"/>
            <p14:sldId id="326"/>
            <p14:sldId id="327"/>
            <p14:sldId id="322"/>
            <p14:sldId id="283"/>
            <p14:sldId id="284"/>
            <p14:sldId id="285"/>
            <p14:sldId id="323"/>
            <p14:sldId id="297"/>
            <p14:sldId id="298"/>
            <p14:sldId id="292"/>
            <p14:sldId id="300"/>
            <p14:sldId id="301"/>
            <p14:sldId id="293"/>
          </p14:sldIdLst>
        </p14:section>
        <p14:section name="Concurrency" id="{182D454E-F6C8-AE43-BA7D-AEAC5A894348}">
          <p14:sldIdLst>
            <p14:sldId id="294"/>
            <p14:sldId id="305"/>
            <p14:sldId id="314"/>
            <p14:sldId id="307"/>
            <p14:sldId id="312"/>
            <p14:sldId id="308"/>
            <p14:sldId id="306"/>
            <p14:sldId id="309"/>
            <p14:sldId id="311"/>
            <p14:sldId id="313"/>
            <p14:sldId id="315"/>
            <p14:sldId id="316"/>
            <p14:sldId id="317"/>
            <p14:sldId id="318"/>
            <p14:sldId id="320"/>
            <p14:sldId id="310"/>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DFF"/>
    <a:srgbClr val="72720F"/>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36"/>
    <p:restoredTop sz="88050"/>
  </p:normalViewPr>
  <p:slideViewPr>
    <p:cSldViewPr snapToGrid="0">
      <p:cViewPr varScale="1">
        <p:scale>
          <a:sx n="103" d="100"/>
          <a:sy n="103" d="100"/>
        </p:scale>
        <p:origin x="520" y="184"/>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22</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the section, I want to talk more about these last 2 points. Why does interior mutability not ruin the simplicity of the </a:t>
            </a:r>
            <a:r>
              <a:rPr lang="en-US" dirty="0" err="1"/>
              <a:t>Verus’s</a:t>
            </a:r>
            <a:r>
              <a:rPr lang="en-US" dirty="0"/>
              <a:t> encoding that is otherwise afforded by Rust’s strict aliasing rules?</a:t>
            </a:r>
          </a:p>
        </p:txBody>
      </p:sp>
      <p:sp>
        <p:nvSpPr>
          <p:cNvPr id="4" name="Slide Number Placeholder 3"/>
          <p:cNvSpPr>
            <a:spLocks noGrp="1"/>
          </p:cNvSpPr>
          <p:nvPr>
            <p:ph type="sldNum" sz="quarter" idx="5"/>
          </p:nvPr>
        </p:nvSpPr>
        <p:spPr/>
        <p:txBody>
          <a:bodyPr/>
          <a:lstStyle/>
          <a:p>
            <a:fld id="{F24F1A9D-7E66-9E4A-9F88-5063F1711E7F}" type="slidenum">
              <a:rPr lang="en-US" smtClean="0"/>
              <a:t>28</a:t>
            </a:fld>
            <a:endParaRPr lang="en-US"/>
          </a:p>
        </p:txBody>
      </p:sp>
    </p:spTree>
    <p:extLst>
      <p:ext uri="{BB962C8B-B14F-4D97-AF65-F5344CB8AC3E}">
        <p14:creationId xmlns:p14="http://schemas.microsoft.com/office/powerpoint/2010/main" val="4083199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this is possible is that interior mutability allows for the *encapsulation* of mutation, as in this diagram here. This depicts a library with a type called </a:t>
            </a:r>
            <a:r>
              <a:rPr lang="en-US" dirty="0" err="1"/>
              <a:t>FooObject</a:t>
            </a:r>
            <a:r>
              <a:rPr lang="en-US" dirty="0"/>
              <a:t>, and internally it does some mutation via interior mutability. Meanwhile, the client code operates on a shared reference to </a:t>
            </a:r>
            <a:r>
              <a:rPr lang="en-US" dirty="0" err="1"/>
              <a:t>FooObject</a:t>
            </a:r>
            <a:r>
              <a:rPr lang="en-US" dirty="0"/>
              <a:t>, so we can reason about the client code as if there were no mutation at all. This is sort of hinted at by the name “interior mutability”, i.e., the mutation inside the library code isn’t observed externally. In this sense, interior mutability actually becomes a reasoning *aid*, not a </a:t>
            </a:r>
            <a:r>
              <a:rPr lang="en-US" dirty="0" err="1"/>
              <a:t>complexifier</a:t>
            </a:r>
            <a:r>
              <a:rPr lang="en-US" dirty="0"/>
              <a:t>. [click for speech bubble]</a:t>
            </a:r>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3149331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30</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40</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41</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289251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photo/woman-with-headache-3921418/"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21</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22</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25</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r>
              <a:rPr lang="en-US" sz="4000" dirty="0" err="1">
                <a:solidFill>
                  <a:schemeClr val="tx2">
                    <a:lumMod val="75000"/>
                    <a:lumOff val="25000"/>
                  </a:schemeClr>
                </a:solidFill>
                <a:latin typeface="Consolas" panose="020B0609020204030204" pitchFamily="49" charset="0"/>
                <a:cs typeface="Consolas" panose="020B0609020204030204" pitchFamily="49" charset="0"/>
              </a:rPr>
              <a:t>UnsafeCell</a:t>
            </a: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10" name="Rounded Rectangular Callout 9">
            <a:extLst>
              <a:ext uri="{FF2B5EF4-FFF2-40B4-BE49-F238E27FC236}">
                <a16:creationId xmlns:a16="http://schemas.microsoft.com/office/drawing/2014/main" id="{D71400D8-07DE-7657-F651-F6EF3356E6F4}"/>
              </a:ext>
            </a:extLst>
          </p:cNvPr>
          <p:cNvSpPr/>
          <p:nvPr/>
        </p:nvSpPr>
        <p:spPr>
          <a:xfrm>
            <a:off x="838200" y="4656503"/>
            <a:ext cx="3009900" cy="1756630"/>
          </a:xfrm>
          <a:prstGeom prst="wedgeRoundRectCallout">
            <a:avLst>
              <a:gd name="adj1" fmla="val 76214"/>
              <a:gd name="adj2" fmla="val -9398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of these can be approached using invariants </a:t>
            </a:r>
          </a:p>
        </p:txBody>
      </p:sp>
      <p:sp>
        <p:nvSpPr>
          <p:cNvPr id="11" name="Rounded Rectangular Callout 10">
            <a:extLst>
              <a:ext uri="{FF2B5EF4-FFF2-40B4-BE49-F238E27FC236}">
                <a16:creationId xmlns:a16="http://schemas.microsoft.com/office/drawing/2014/main" id="{225709F8-D90C-AA7C-595E-5A5445E84B30}"/>
              </a:ext>
            </a:extLst>
          </p:cNvPr>
          <p:cNvSpPr/>
          <p:nvPr/>
        </p:nvSpPr>
        <p:spPr>
          <a:xfrm>
            <a:off x="8204199" y="4956112"/>
            <a:ext cx="3009900" cy="1457021"/>
          </a:xfrm>
          <a:prstGeom prst="wedgeRoundRectCallout">
            <a:avLst>
              <a:gd name="adj1" fmla="val -63449"/>
              <a:gd name="adj2" fmla="val -184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Aside: </a:t>
            </a:r>
            <a:r>
              <a:rPr lang="en-US" sz="2400" dirty="0"/>
              <a:t>This needs a different bag-of-tricks (</a:t>
            </a:r>
            <a:r>
              <a:rPr lang="en-US" sz="2000" dirty="0" err="1">
                <a:latin typeface="Consolas" panose="020B0609020204030204" pitchFamily="49" charset="0"/>
                <a:cs typeface="Consolas" panose="020B0609020204030204" pitchFamily="49" charset="0"/>
              </a:rPr>
              <a:t>PointsTo</a:t>
            </a:r>
            <a:r>
              <a:rPr lang="en-US" sz="2400" dirty="0"/>
              <a:t>)</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highlight>
                  <a:srgbClr val="FFFF00"/>
                </a:highlight>
              </a:rPr>
              <a:t>This is good, because unrestricted mutation-through-&amp; would ruin all the theory behind </a:t>
            </a:r>
            <a:r>
              <a:rPr lang="en-US" dirty="0" err="1">
                <a:highlight>
                  <a:srgbClr val="FFFF00"/>
                </a:highlight>
              </a:rPr>
              <a:t>Verus’s</a:t>
            </a:r>
            <a:r>
              <a:rPr lang="en-US" dirty="0">
                <a:highlight>
                  <a:srgbClr val="FFFF00"/>
                </a:highlight>
              </a:rPr>
              <a:t> encoding</a:t>
            </a:r>
          </a:p>
          <a:p>
            <a:r>
              <a:rPr lang="en-US" dirty="0">
                <a:highlight>
                  <a:srgbClr val="FFFF00"/>
                </a:highlight>
              </a:rPr>
              <a:t>As it is, we can restrict the additional complexity </a:t>
            </a:r>
            <a:r>
              <a:rPr lang="en-US" b="1" dirty="0">
                <a:highlight>
                  <a:srgbClr val="FFFF00"/>
                </a:highlight>
              </a:rPr>
              <a:t>only</a:t>
            </a:r>
            <a:r>
              <a:rPr lang="en-US" dirty="0">
                <a:highlight>
                  <a:srgbClr val="FFFF00"/>
                </a:highlight>
              </a:rPr>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28</a:t>
            </a:fld>
            <a:endParaRPr lang="en-US" dirty="0"/>
          </a:p>
        </p:txBody>
      </p:sp>
    </p:spTree>
    <p:extLst>
      <p:ext uri="{BB962C8B-B14F-4D97-AF65-F5344CB8AC3E}">
        <p14:creationId xmlns:p14="http://schemas.microsoft.com/office/powerpoint/2010/main" val="3464278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238F-5E4C-7F08-43B7-B7EC8D26BEC5}"/>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E2F4DC1B-61EF-6F52-A6E7-4E812AB3DABD}"/>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6" name="Rectangle 5">
            <a:extLst>
              <a:ext uri="{FF2B5EF4-FFF2-40B4-BE49-F238E27FC236}">
                <a16:creationId xmlns:a16="http://schemas.microsoft.com/office/drawing/2014/main" id="{BCE2CABC-A71E-6651-0D97-2CF19EF172D6}"/>
              </a:ext>
            </a:extLst>
          </p:cNvPr>
          <p:cNvSpPr/>
          <p:nvPr/>
        </p:nvSpPr>
        <p:spPr>
          <a:xfrm>
            <a:off x="2698750" y="4702595"/>
            <a:ext cx="6902450" cy="1409700"/>
          </a:xfrm>
          <a:prstGeom prst="rect">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4177A9-9629-D06F-4BAF-8EB46AD2A67F}"/>
              </a:ext>
            </a:extLst>
          </p:cNvPr>
          <p:cNvSpPr/>
          <p:nvPr/>
        </p:nvSpPr>
        <p:spPr>
          <a:xfrm>
            <a:off x="2698750" y="2213396"/>
            <a:ext cx="6794500" cy="1595437"/>
          </a:xfrm>
          <a:prstGeom prst="rect">
            <a:avLst/>
          </a:prstGeom>
          <a:solidFill>
            <a:schemeClr val="accent6">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Down Arrow 7">
            <a:extLst>
              <a:ext uri="{FF2B5EF4-FFF2-40B4-BE49-F238E27FC236}">
                <a16:creationId xmlns:a16="http://schemas.microsoft.com/office/drawing/2014/main" id="{CB0EFC54-4B8B-96C5-8C2E-F30B22DF45D9}"/>
              </a:ext>
            </a:extLst>
          </p:cNvPr>
          <p:cNvSpPr/>
          <p:nvPr/>
        </p:nvSpPr>
        <p:spPr>
          <a:xfrm>
            <a:off x="1358900" y="4029526"/>
            <a:ext cx="419100" cy="482600"/>
          </a:xfrm>
          <a:prstGeom prst="down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24B032A-F7D3-E0BB-D312-BD24B6ADD96F}"/>
              </a:ext>
            </a:extLst>
          </p:cNvPr>
          <p:cNvSpPr txBox="1"/>
          <p:nvPr/>
        </p:nvSpPr>
        <p:spPr>
          <a:xfrm>
            <a:off x="270818" y="3947660"/>
            <a:ext cx="1058562" cy="646331"/>
          </a:xfrm>
          <a:prstGeom prst="rect">
            <a:avLst/>
          </a:prstGeom>
          <a:noFill/>
        </p:spPr>
        <p:txBody>
          <a:bodyPr wrap="square" rtlCol="0">
            <a:spAutoFit/>
          </a:bodyPr>
          <a:lstStyle/>
          <a:p>
            <a:pPr algn="ctr"/>
            <a:r>
              <a:rPr lang="en-US" dirty="0"/>
              <a:t>Depends on</a:t>
            </a:r>
          </a:p>
        </p:txBody>
      </p:sp>
      <p:sp>
        <p:nvSpPr>
          <p:cNvPr id="10" name="TextBox 9">
            <a:extLst>
              <a:ext uri="{FF2B5EF4-FFF2-40B4-BE49-F238E27FC236}">
                <a16:creationId xmlns:a16="http://schemas.microsoft.com/office/drawing/2014/main" id="{5A87F25A-9442-FD16-B93E-7AF93F83742E}"/>
              </a:ext>
            </a:extLst>
          </p:cNvPr>
          <p:cNvSpPr txBox="1"/>
          <p:nvPr/>
        </p:nvSpPr>
        <p:spPr>
          <a:xfrm>
            <a:off x="800099" y="2643906"/>
            <a:ext cx="1790700" cy="461665"/>
          </a:xfrm>
          <a:prstGeom prst="rect">
            <a:avLst/>
          </a:prstGeom>
          <a:noFill/>
        </p:spPr>
        <p:txBody>
          <a:bodyPr wrap="square" rtlCol="0">
            <a:spAutoFit/>
          </a:bodyPr>
          <a:lstStyle/>
          <a:p>
            <a:r>
              <a:rPr lang="en-US" sz="2400" b="1" dirty="0">
                <a:solidFill>
                  <a:schemeClr val="accent6">
                    <a:lumMod val="75000"/>
                  </a:schemeClr>
                </a:solidFill>
              </a:rPr>
              <a:t>Client code</a:t>
            </a:r>
          </a:p>
        </p:txBody>
      </p:sp>
      <p:sp>
        <p:nvSpPr>
          <p:cNvPr id="11" name="TextBox 10">
            <a:extLst>
              <a:ext uri="{FF2B5EF4-FFF2-40B4-BE49-F238E27FC236}">
                <a16:creationId xmlns:a16="http://schemas.microsoft.com/office/drawing/2014/main" id="{42779B0D-06D7-FBBD-077A-5104FA3B2DAA}"/>
              </a:ext>
            </a:extLst>
          </p:cNvPr>
          <p:cNvSpPr txBox="1"/>
          <p:nvPr/>
        </p:nvSpPr>
        <p:spPr>
          <a:xfrm>
            <a:off x="800100" y="5197946"/>
            <a:ext cx="1790700" cy="461665"/>
          </a:xfrm>
          <a:prstGeom prst="rect">
            <a:avLst/>
          </a:prstGeom>
          <a:noFill/>
        </p:spPr>
        <p:txBody>
          <a:bodyPr wrap="square" rtlCol="0">
            <a:spAutoFit/>
          </a:bodyPr>
          <a:lstStyle/>
          <a:p>
            <a:r>
              <a:rPr lang="en-US" sz="2400" b="1" dirty="0">
                <a:solidFill>
                  <a:schemeClr val="accent5">
                    <a:lumMod val="75000"/>
                  </a:schemeClr>
                </a:solidFill>
              </a:rPr>
              <a:t>Library code</a:t>
            </a:r>
          </a:p>
        </p:txBody>
      </p:sp>
      <p:sp>
        <p:nvSpPr>
          <p:cNvPr id="12" name="TextBox 11">
            <a:extLst>
              <a:ext uri="{FF2B5EF4-FFF2-40B4-BE49-F238E27FC236}">
                <a16:creationId xmlns:a16="http://schemas.microsoft.com/office/drawing/2014/main" id="{F57B0984-69D4-C9BF-1A36-1D0986D96986}"/>
              </a:ext>
            </a:extLst>
          </p:cNvPr>
          <p:cNvSpPr txBox="1"/>
          <p:nvPr/>
        </p:nvSpPr>
        <p:spPr>
          <a:xfrm>
            <a:off x="3892550" y="2962210"/>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F48F25-9D35-6901-B23A-2C828BFD72ED}"/>
              </a:ext>
            </a:extLst>
          </p:cNvPr>
          <p:cNvSpPr txBox="1"/>
          <p:nvPr/>
        </p:nvSpPr>
        <p:spPr>
          <a:xfrm>
            <a:off x="5302252" y="2427063"/>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4F298E30-4AD3-43F0-7E9F-9C7D59A3E2A8}"/>
              </a:ext>
            </a:extLst>
          </p:cNvPr>
          <p:cNvSpPr txBox="1"/>
          <p:nvPr/>
        </p:nvSpPr>
        <p:spPr>
          <a:xfrm>
            <a:off x="6305550" y="3305615"/>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5AE866-47F0-2C1D-50A7-7FBA8E2AE6F8}"/>
              </a:ext>
            </a:extLst>
          </p:cNvPr>
          <p:cNvSpPr txBox="1"/>
          <p:nvPr/>
        </p:nvSpPr>
        <p:spPr>
          <a:xfrm>
            <a:off x="2768600" y="4815914"/>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struct </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880408DD-F789-BBC7-33C3-B9B86A83ED07}"/>
              </a:ext>
            </a:extLst>
          </p:cNvPr>
          <p:cNvSpPr/>
          <p:nvPr/>
        </p:nvSpPr>
        <p:spPr>
          <a:xfrm>
            <a:off x="5327138"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7518152-0D97-1979-1AFC-5FBFDD4CBFEE}"/>
              </a:ext>
            </a:extLst>
          </p:cNvPr>
          <p:cNvSpPr/>
          <p:nvPr/>
        </p:nvSpPr>
        <p:spPr>
          <a:xfrm>
            <a:off x="6133590"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D2225A2-9DF3-279F-9D4C-289494C68518}"/>
              </a:ext>
            </a:extLst>
          </p:cNvPr>
          <p:cNvCxnSpPr/>
          <p:nvPr/>
        </p:nvCxnSpPr>
        <p:spPr>
          <a:xfrm>
            <a:off x="5727188" y="5678349"/>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0EFA8DD-3391-886B-13FB-57936D91E541}"/>
              </a:ext>
            </a:extLst>
          </p:cNvPr>
          <p:cNvSpPr/>
          <p:nvPr/>
        </p:nvSpPr>
        <p:spPr>
          <a:xfrm>
            <a:off x="6952742"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55BD6A-59CF-0DBD-76F7-412DEBC12698}"/>
              </a:ext>
            </a:extLst>
          </p:cNvPr>
          <p:cNvCxnSpPr/>
          <p:nvPr/>
        </p:nvCxnSpPr>
        <p:spPr>
          <a:xfrm>
            <a:off x="6546340"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7CD090-1520-1B67-94BE-99F5EC89EB01}"/>
              </a:ext>
            </a:extLst>
          </p:cNvPr>
          <p:cNvSpPr/>
          <p:nvPr/>
        </p:nvSpPr>
        <p:spPr>
          <a:xfrm>
            <a:off x="7771894" y="54838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E3E9AF-FE77-5241-02AC-951F17C5602E}"/>
              </a:ext>
            </a:extLst>
          </p:cNvPr>
          <p:cNvCxnSpPr/>
          <p:nvPr/>
        </p:nvCxnSpPr>
        <p:spPr>
          <a:xfrm>
            <a:off x="7365492" y="56489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4545A79-5714-2E68-8BC7-D9F30D19BDCB}"/>
              </a:ext>
            </a:extLst>
          </p:cNvPr>
          <p:cNvSpPr/>
          <p:nvPr/>
        </p:nvSpPr>
        <p:spPr>
          <a:xfrm>
            <a:off x="8575164"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1284488-8219-0C99-7E5D-5D6DEE4FA15A}"/>
              </a:ext>
            </a:extLst>
          </p:cNvPr>
          <p:cNvCxnSpPr/>
          <p:nvPr/>
        </p:nvCxnSpPr>
        <p:spPr>
          <a:xfrm>
            <a:off x="8168762"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97352C1-B13B-E028-BCC2-FC074B8F7F28}"/>
              </a:ext>
            </a:extLst>
          </p:cNvPr>
          <p:cNvSpPr txBox="1"/>
          <p:nvPr/>
        </p:nvSpPr>
        <p:spPr>
          <a:xfrm>
            <a:off x="7200900" y="2747857"/>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32" name="Rounded Rectangular Callout 31">
            <a:extLst>
              <a:ext uri="{FF2B5EF4-FFF2-40B4-BE49-F238E27FC236}">
                <a16:creationId xmlns:a16="http://schemas.microsoft.com/office/drawing/2014/main" id="{908E3B6E-E05E-861D-F83C-CBCA37499B56}"/>
              </a:ext>
            </a:extLst>
          </p:cNvPr>
          <p:cNvSpPr/>
          <p:nvPr/>
        </p:nvSpPr>
        <p:spPr>
          <a:xfrm>
            <a:off x="10248900" y="2162499"/>
            <a:ext cx="1803400" cy="1381770"/>
          </a:xfrm>
          <a:prstGeom prst="wedgeRoundRectCallout">
            <a:avLst>
              <a:gd name="adj1" fmla="val -135355"/>
              <a:gd name="adj2" fmla="val 8658"/>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Immutable objects are easier to reason about</a:t>
            </a:r>
          </a:p>
        </p:txBody>
      </p:sp>
      <p:sp>
        <p:nvSpPr>
          <p:cNvPr id="3" name="TextBox 2">
            <a:extLst>
              <a:ext uri="{FF2B5EF4-FFF2-40B4-BE49-F238E27FC236}">
                <a16:creationId xmlns:a16="http://schemas.microsoft.com/office/drawing/2014/main" id="{5E11FE82-1684-380C-BD2B-633ABB905A9A}"/>
              </a:ext>
            </a:extLst>
          </p:cNvPr>
          <p:cNvSpPr txBox="1"/>
          <p:nvPr/>
        </p:nvSpPr>
        <p:spPr>
          <a:xfrm>
            <a:off x="3391019" y="5440428"/>
            <a:ext cx="1985995" cy="369332"/>
          </a:xfrm>
          <a:prstGeom prst="rect">
            <a:avLst/>
          </a:prstGeom>
          <a:noFill/>
        </p:spPr>
        <p:txBody>
          <a:bodyPr wrap="square" rtlCol="0">
            <a:spAutoFit/>
          </a:bodyPr>
          <a:lstStyle/>
          <a:p>
            <a:r>
              <a:rPr lang="en-US" dirty="0"/>
              <a:t>Interior mutation:</a:t>
            </a:r>
          </a:p>
        </p:txBody>
      </p:sp>
    </p:spTree>
    <p:extLst>
      <p:ext uri="{BB962C8B-B14F-4D97-AF65-F5344CB8AC3E}">
        <p14:creationId xmlns:p14="http://schemas.microsoft.com/office/powerpoint/2010/main" val="24156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a:t>memorize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31</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32</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33</a:t>
            </a:fld>
            <a:endParaRPr lang="en-US" dirty="0"/>
          </a:p>
        </p:txBody>
      </p:sp>
    </p:spTree>
    <p:extLst>
      <p:ext uri="{BB962C8B-B14F-4D97-AF65-F5344CB8AC3E}">
        <p14:creationId xmlns:p14="http://schemas.microsoft.com/office/powerpoint/2010/main" val="624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36</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38</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3" name="Rounded Rectangular Callout 2">
            <a:extLst>
              <a:ext uri="{FF2B5EF4-FFF2-40B4-BE49-F238E27FC236}">
                <a16:creationId xmlns:a16="http://schemas.microsoft.com/office/drawing/2014/main" id="{D6E6504D-9AE2-40B5-74F4-01B615763C44}"/>
              </a:ext>
            </a:extLst>
          </p:cNvPr>
          <p:cNvSpPr/>
          <p:nvPr/>
        </p:nvSpPr>
        <p:spPr>
          <a:xfrm>
            <a:off x="7237605" y="1943436"/>
            <a:ext cx="4507832" cy="1963987"/>
          </a:xfrm>
          <a:prstGeom prst="wedgeRoundRectCallout">
            <a:avLst>
              <a:gd name="adj1" fmla="val -87236"/>
              <a:gd name="adj2" fmla="val -20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To prove the spec, we can apply a lock invariant here</a:t>
            </a:r>
          </a:p>
        </p:txBody>
      </p:sp>
    </p:spTree>
    <p:extLst>
      <p:ext uri="{BB962C8B-B14F-4D97-AF65-F5344CB8AC3E}">
        <p14:creationId xmlns:p14="http://schemas.microsoft.com/office/powerpoint/2010/main" val="3462164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187575"/>
            <a:ext cx="10515600" cy="4351338"/>
          </a:xfrm>
          <a:scene3d>
            <a:camera prst="orthographicFront"/>
            <a:lightRig rig="threePt" dir="t"/>
          </a:scene3d>
          <a:sp3d>
            <a:bevelT/>
          </a:sp3d>
        </p:spPr>
        <p:txBody>
          <a:bodyPr>
            <a:normAutofit/>
          </a:bodyPr>
          <a:lstStyle/>
          <a:p>
            <a:pPr marL="0" indent="0">
              <a:buNone/>
            </a:pPr>
            <a:r>
              <a:rPr lang="en-US" sz="16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October Crow" panose="02000500000000000000" pitchFamily="2" charset="77"/>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305163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40</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41</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Tree>
    <p:extLst>
      <p:ext uri="{BB962C8B-B14F-4D97-AF65-F5344CB8AC3E}">
        <p14:creationId xmlns:p14="http://schemas.microsoft.com/office/powerpoint/2010/main" val="381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44</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45</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46</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47</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674556"/>
            <a:ext cx="4209278" cy="617190"/>
          </a:xfrm>
          <a:prstGeom prst="roundRect">
            <a:avLst/>
          </a:pr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981584"/>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4291746"/>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981584"/>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5084269"/>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4291746"/>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836913"/>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836913"/>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836913"/>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810614"/>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822944"/>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822944"/>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822944"/>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850456"/>
            <a:ext cx="1436878" cy="400110"/>
          </a:xfrm>
          <a:prstGeom prst="rect">
            <a:avLst/>
          </a:prstGeom>
          <a:noFill/>
        </p:spPr>
        <p:txBody>
          <a:bodyPr wrap="square" rtlCol="0">
            <a:spAutoFit/>
          </a:bodyPr>
          <a:lstStyle/>
          <a:p>
            <a:r>
              <a:rPr lang="en-US" sz="2000" dirty="0"/>
              <a:t>Thread 8</a:t>
            </a:r>
          </a:p>
        </p:txBody>
      </p:sp>
      <p:sp>
        <p:nvSpPr>
          <p:cNvPr id="44" name="Rounded Rectangle 43">
            <a:extLst>
              <a:ext uri="{FF2B5EF4-FFF2-40B4-BE49-F238E27FC236}">
                <a16:creationId xmlns:a16="http://schemas.microsoft.com/office/drawing/2014/main" id="{549CECC6-CC92-BEA3-0993-B1C0857F1A1A}"/>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61857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48</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49</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50</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51</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52</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55</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3 Main components of Concurrency</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3801979" y="1941095"/>
            <a:ext cx="4808621" cy="3994484"/>
          </a:xfrm>
          <a:prstGeom prst="triangle">
            <a:avLst/>
          </a:prstGeom>
          <a:gradFill flip="none" rotWithShape="1">
            <a:gsLst>
              <a:gs pos="0">
                <a:schemeClr val="accent5">
                  <a:lumMod val="5000"/>
                  <a:lumOff val="95000"/>
                </a:schemeClr>
              </a:gs>
              <a:gs pos="86000">
                <a:schemeClr val="accent5">
                  <a:lumMod val="45000"/>
                  <a:lumOff val="55000"/>
                </a:schemeClr>
              </a:gs>
              <a:gs pos="92000">
                <a:schemeClr val="accent5">
                  <a:lumMod val="45000"/>
                  <a:lumOff val="55000"/>
                </a:schemeClr>
              </a:gs>
              <a:gs pos="100000">
                <a:schemeClr val="accent5">
                  <a:lumMod val="30000"/>
                  <a:lumOff val="70000"/>
                </a:schemeClr>
              </a:gs>
            </a:gsLst>
            <a:lin ang="5400000" scaled="1"/>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2069FBE-F54E-E5BC-2CC1-CD0591AE2D21}"/>
              </a:ext>
            </a:extLst>
          </p:cNvPr>
          <p:cNvSpPr txBox="1"/>
          <p:nvPr/>
        </p:nvSpPr>
        <p:spPr>
          <a:xfrm>
            <a:off x="4780546" y="1492364"/>
            <a:ext cx="3625515" cy="461665"/>
          </a:xfrm>
          <a:prstGeom prst="rect">
            <a:avLst/>
          </a:prstGeom>
          <a:noFill/>
        </p:spPr>
        <p:txBody>
          <a:bodyPr wrap="square" rtlCol="0">
            <a:spAutoFit/>
          </a:bodyPr>
          <a:lstStyle/>
          <a:p>
            <a:r>
              <a:rPr lang="en-US" sz="2400" dirty="0"/>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967789" y="6022854"/>
            <a:ext cx="3625515" cy="461665"/>
          </a:xfrm>
          <a:prstGeom prst="rect">
            <a:avLst/>
          </a:prstGeom>
          <a:noFill/>
        </p:spPr>
        <p:txBody>
          <a:bodyPr wrap="square" rtlCol="0">
            <a:spAutoFit/>
          </a:bodyPr>
          <a:lstStyle/>
          <a:p>
            <a:r>
              <a:rPr lang="en-US" sz="2400" dirty="0"/>
              <a:t>Invariants</a:t>
            </a:r>
          </a:p>
        </p:txBody>
      </p:sp>
      <p:sp>
        <p:nvSpPr>
          <p:cNvPr id="8" name="Oval 7">
            <a:extLst>
              <a:ext uri="{FF2B5EF4-FFF2-40B4-BE49-F238E27FC236}">
                <a16:creationId xmlns:a16="http://schemas.microsoft.com/office/drawing/2014/main" id="{17988B96-4B26-BEAE-1815-2007CAFBFB0D}"/>
              </a:ext>
            </a:extLst>
          </p:cNvPr>
          <p:cNvSpPr/>
          <p:nvPr/>
        </p:nvSpPr>
        <p:spPr>
          <a:xfrm>
            <a:off x="8037095" y="5365636"/>
            <a:ext cx="1187116" cy="1173277"/>
          </a:xfrm>
          <a:prstGeom prst="ellipse">
            <a:avLst/>
          </a:prstGeom>
          <a:solidFill>
            <a:schemeClr val="accent5">
              <a:lumMod val="40000"/>
              <a:lumOff val="6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a:t>
            </a:r>
          </a:p>
        </p:txBody>
      </p:sp>
    </p:spTree>
    <p:extLst>
      <p:ext uri="{BB962C8B-B14F-4D97-AF65-F5344CB8AC3E}">
        <p14:creationId xmlns:p14="http://schemas.microsoft.com/office/powerpoint/2010/main" val="22772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1617</TotalTime>
  <Words>4205</Words>
  <Application>Microsoft Macintosh PowerPoint</Application>
  <PresentationFormat>Widescreen</PresentationFormat>
  <Paragraphs>667</Paragraphs>
  <Slides>56</Slides>
  <Notes>15</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Aptos</vt:lpstr>
      <vt:lpstr>Arial</vt:lpstr>
      <vt:lpstr>Calibri</vt:lpstr>
      <vt:lpstr>Calibri Light</vt:lpstr>
      <vt:lpstr>Comic Sans MS</vt:lpstr>
      <vt:lpstr>Consolas</vt:lpstr>
      <vt:lpstr>Gabriola</vt:lpstr>
      <vt:lpstr>October Crow</vt:lpstr>
      <vt:lpstr>Source Code Pro</vt:lpstr>
      <vt:lpstr>System Font Regular</vt:lpstr>
      <vt:lpstr>Trattatello</vt:lpstr>
      <vt:lpstr>ParnoTheme</vt:lpstr>
      <vt:lpstr>Advanced Topics</vt:lpstr>
      <vt:lpstr>PowerPoint Presentation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PowerPoint Presentation</vt:lpstr>
      <vt:lpstr>What is interior mutability?</vt:lpstr>
      <vt:lpstr>What is interior mutability?</vt:lpstr>
      <vt:lpstr>[RwLock demo]</vt:lpstr>
      <vt:lpstr>Interior mutability types</vt:lpstr>
      <vt:lpstr>Interior mutability types</vt:lpstr>
      <vt:lpstr>Interior mutability types</vt:lpstr>
      <vt:lpstr>What is interior mutability?</vt:lpstr>
      <vt:lpstr>Interior mutability encapsulates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Adding a specification</vt:lpstr>
      <vt:lpstr>Adding a specification</vt:lpstr>
      <vt:lpstr>Example: Memoizing a deterministic fn</vt:lpstr>
      <vt:lpstr>One last question</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3 Main components of Concurrency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25</cp:revision>
  <dcterms:created xsi:type="dcterms:W3CDTF">2024-10-22T23:37:27Z</dcterms:created>
  <dcterms:modified xsi:type="dcterms:W3CDTF">2024-10-29T18:01:05Z</dcterms:modified>
</cp:coreProperties>
</file>